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3" r:id="rId6"/>
    <p:sldId id="265" r:id="rId7"/>
    <p:sldId id="267" r:id="rId8"/>
    <p:sldId id="264" r:id="rId9"/>
    <p:sldId id="268" r:id="rId10"/>
    <p:sldId id="269" r:id="rId11"/>
  </p:sldIdLst>
  <p:sldSz cx="9144000" cy="6858000" type="screen4x3"/>
  <p:notesSz cx="6888163" cy="100203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66c195c0d761556964311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95600" y="228600"/>
            <a:ext cx="5884944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exandra Script" pitchFamily="66" charset="0"/>
              </a:rPr>
              <a:t>«Любимые </a:t>
            </a:r>
          </a:p>
          <a:p>
            <a:pPr algn="ctr"/>
            <a:r>
              <a:rPr lang="ru-RU" sz="150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exandra Script" pitchFamily="66" charset="0"/>
              </a:rPr>
              <a:t>мамы»</a:t>
            </a:r>
            <a:endParaRPr lang="ru-RU" sz="150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exandra Script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533400"/>
            <a:ext cx="8305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Вы уже в том возрасте, когда можете понимать свою маму, стремиться больше знать о ней, чтобы лучше понимать. Вы можете  и помочь, и посочувствовать, и подарить ей радость. Нужно только захотеть. А захотеть очень важно. Это нужно не только маме, но и вам. Писатель Максим Горький говорил: «Не будьте равнодушны, ибо равнодушие смертоносно для души человека». А ведь самое страшное равнодушие - это равнодушие к собственной матери.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52400"/>
            <a:ext cx="162576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Заключение: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3.postila.ru/resize?w=500&amp;src=%2Fdata%2Fe6%2F6b%2Fd2%2Fec%2Fe66bd2ec6468e42717b39a6de76a74b30168fc72e1e8a210c52cefbb0395010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681845" y="533400"/>
            <a:ext cx="5462155" cy="6324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" y="533400"/>
            <a:ext cx="3962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Mon Amour Two" pitchFamily="2" charset="0"/>
              </a:rPr>
              <a:t>Ах, милые мамы,</a:t>
            </a:r>
            <a:br>
              <a:rPr lang="ru-RU" dirty="0" smtClean="0">
                <a:solidFill>
                  <a:srgbClr val="C00000"/>
                </a:solidFill>
                <a:latin typeface="Mon Amour Two" pitchFamily="2" charset="0"/>
              </a:rPr>
            </a:br>
            <a:r>
              <a:rPr lang="ru-RU" dirty="0" smtClean="0">
                <a:solidFill>
                  <a:srgbClr val="C00000"/>
                </a:solidFill>
                <a:latin typeface="Mon Amour Two" pitchFamily="2" charset="0"/>
              </a:rPr>
              <a:t>Любимые наши,</a:t>
            </a:r>
            <a:br>
              <a:rPr lang="ru-RU" dirty="0" smtClean="0">
                <a:solidFill>
                  <a:srgbClr val="C00000"/>
                </a:solidFill>
                <a:latin typeface="Mon Amour Two" pitchFamily="2" charset="0"/>
              </a:rPr>
            </a:br>
            <a:r>
              <a:rPr lang="ru-RU" dirty="0" smtClean="0">
                <a:solidFill>
                  <a:srgbClr val="C00000"/>
                </a:solidFill>
                <a:latin typeface="Mon Amour Two" pitchFamily="2" charset="0"/>
              </a:rPr>
              <a:t>Ведь нет никого</a:t>
            </a:r>
            <a:br>
              <a:rPr lang="ru-RU" dirty="0" smtClean="0">
                <a:solidFill>
                  <a:srgbClr val="C00000"/>
                </a:solidFill>
                <a:latin typeface="Mon Amour Two" pitchFamily="2" charset="0"/>
              </a:rPr>
            </a:br>
            <a:r>
              <a:rPr lang="ru-RU" dirty="0" smtClean="0">
                <a:solidFill>
                  <a:srgbClr val="C00000"/>
                </a:solidFill>
                <a:latin typeface="Mon Amour Two" pitchFamily="2" charset="0"/>
              </a:rPr>
              <a:t>Вас добрее и краше.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Mon Amour Two" pitchFamily="2" charset="0"/>
              </a:rPr>
              <a:t>День матери —</a:t>
            </a:r>
            <a:br>
              <a:rPr lang="ru-RU" dirty="0" smtClean="0">
                <a:solidFill>
                  <a:srgbClr val="C00000"/>
                </a:solidFill>
                <a:latin typeface="Mon Amour Two" pitchFamily="2" charset="0"/>
              </a:rPr>
            </a:br>
            <a:r>
              <a:rPr lang="ru-RU" dirty="0" smtClean="0">
                <a:solidFill>
                  <a:srgbClr val="C00000"/>
                </a:solidFill>
                <a:latin typeface="Mon Amour Two" pitchFamily="2" charset="0"/>
              </a:rPr>
              <a:t>Праздник важнейший на свете,</a:t>
            </a:r>
            <a:br>
              <a:rPr lang="ru-RU" dirty="0" smtClean="0">
                <a:solidFill>
                  <a:srgbClr val="C00000"/>
                </a:solidFill>
                <a:latin typeface="Mon Amour Two" pitchFamily="2" charset="0"/>
              </a:rPr>
            </a:br>
            <a:r>
              <a:rPr lang="ru-RU" dirty="0" smtClean="0">
                <a:solidFill>
                  <a:srgbClr val="C00000"/>
                </a:solidFill>
                <a:latin typeface="Mon Amour Two" pitchFamily="2" charset="0"/>
              </a:rPr>
              <a:t>Своих мам сегодня</a:t>
            </a:r>
            <a:br>
              <a:rPr lang="ru-RU" dirty="0" smtClean="0">
                <a:solidFill>
                  <a:srgbClr val="C00000"/>
                </a:solidFill>
                <a:latin typeface="Mon Amour Two" pitchFamily="2" charset="0"/>
              </a:rPr>
            </a:br>
            <a:r>
              <a:rPr lang="ru-RU" dirty="0" smtClean="0">
                <a:solidFill>
                  <a:srgbClr val="C00000"/>
                </a:solidFill>
                <a:latin typeface="Mon Amour Two" pitchFamily="2" charset="0"/>
              </a:rPr>
              <a:t>Поздравят все дети.  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Каждую секунду на Земле рождается три маленьких человека... А вместе с ними на свете появляется три новых мамы. Как сияющее солнце своими лучами согревает всё живое, так и мама своей любовью греет ребёнка. В этом смысл её жизни. Недаром многие взрослые люди всю жизнь вспоминают материнские руки, её ласковые нежные глаза.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15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Организационный момент: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Звучит отрывок из песни С. Михайлова «Мама»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fisha.mosreg.ru/sites/default/files/events_photo/mama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9146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400" y="3352800"/>
            <a:ext cx="223181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1Isadora M Bold" pitchFamily="18" charset="0"/>
                <a:ea typeface="Times New Roman" pitchFamily="18" charset="0"/>
                <a:cs typeface="Times New Roman" pitchFamily="18" charset="0"/>
              </a:rPr>
              <a:t>Ласковая,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1Isadora M Bold" pitchFamily="18" charset="0"/>
                <a:ea typeface="Times New Roman" pitchFamily="18" charset="0"/>
                <a:cs typeface="Times New Roman" pitchFamily="18" charset="0"/>
              </a:rPr>
              <a:t>Нежная,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1Isadora M Bold" pitchFamily="18" charset="0"/>
                <a:ea typeface="Times New Roman" pitchFamily="18" charset="0"/>
                <a:cs typeface="Times New Roman" pitchFamily="18" charset="0"/>
              </a:rPr>
              <a:t>Добрая,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1Isadora M Bold" pitchFamily="18" charset="0"/>
                <a:ea typeface="Times New Roman" pitchFamily="18" charset="0"/>
                <a:cs typeface="Times New Roman" pitchFamily="18" charset="0"/>
              </a:rPr>
              <a:t>Любимая,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1Isadora M Bold" pitchFamily="18" charset="0"/>
                <a:ea typeface="Times New Roman" pitchFamily="18" charset="0"/>
                <a:cs typeface="Times New Roman" pitchFamily="18" charset="0"/>
              </a:rPr>
              <a:t> Хорошая,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1Isadora M Bold" pitchFamily="18" charset="0"/>
                <a:ea typeface="Times New Roman" pitchFamily="18" charset="0"/>
                <a:cs typeface="Times New Roman" pitchFamily="18" charset="0"/>
              </a:rPr>
              <a:t>Заботливая,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1Isadora M Bold" pitchFamily="18" charset="0"/>
                <a:ea typeface="Times New Roman" pitchFamily="18" charset="0"/>
                <a:cs typeface="Times New Roman" pitchFamily="18" charset="0"/>
              </a:rPr>
              <a:t>Умная,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1Isadora M Bold" pitchFamily="18" charset="0"/>
                <a:ea typeface="Times New Roman" pitchFamily="18" charset="0"/>
                <a:cs typeface="Times New Roman" pitchFamily="18" charset="0"/>
              </a:rPr>
              <a:t>Привлекательная,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1Isadora M Bold" pitchFamily="18" charset="0"/>
                <a:ea typeface="Times New Roman" pitchFamily="18" charset="0"/>
                <a:cs typeface="Times New Roman" pitchFamily="18" charset="0"/>
              </a:rPr>
              <a:t>Счастливая,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1Isadora M Bold" pitchFamily="18" charset="0"/>
                <a:ea typeface="Times New Roman" pitchFamily="18" charset="0"/>
                <a:cs typeface="Times New Roman" pitchFamily="18" charset="0"/>
              </a:rPr>
              <a:t>Здоровая,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1Isadora M Bold" pitchFamily="18" charset="0"/>
                <a:ea typeface="Times New Roman" pitchFamily="18" charset="0"/>
                <a:cs typeface="Times New Roman" pitchFamily="18" charset="0"/>
              </a:rPr>
              <a:t>Самая, самая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1Isadora M Bold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1Isadora M Bold" pitchFamily="18" charset="0"/>
              <a:cs typeface="Arial" pitchFamily="34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0" y="228600"/>
            <a:ext cx="2895600" cy="1905000"/>
          </a:xfrm>
          <a:prstGeom prst="cloudCallout">
            <a:avLst>
              <a:gd name="adj1" fmla="val -22506"/>
              <a:gd name="adj2" fmla="val 10590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РАССКАЖИ О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МАМЕ ДОБРЫЕ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6436/107612177.888/0_b3f97_417d7773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29490"/>
            <a:ext cx="4533900" cy="4371335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4800" y="148471"/>
            <a:ext cx="8316444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из вас может быть волшебником- совершать добрые, полезные поступки,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которые обрадуют вашу маму: 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(чтение стихов)</a:t>
            </a: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Стать добрым волшебником- ну-ка попробуй!</a:t>
            </a: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Тут хитрости вовсе не нужно особой.</a:t>
            </a: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Понять и исполнить желанье другого - </a:t>
            </a: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Одно удовольствие, честное слово!</a:t>
            </a: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клумбе цветок, его листья повисли,</a:t>
            </a: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Грустит он …О чём? Угадал его мысли?</a:t>
            </a: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хочет напиться! Эй, дождик, полей!</a:t>
            </a: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дождик струиться из лейки твоей.</a:t>
            </a: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чём же сестрёнка скучает в сторонке?</a:t>
            </a: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Волшебное что-нибудь сделай сестрёнке.</a:t>
            </a: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ты обернулся ретивым конём, </a:t>
            </a: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Галопом сестрёнка помчалась на нём.</a:t>
            </a: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Хоть мама ещё не вернулась с работы,</a:t>
            </a: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трудно узнать её думы- заботы:</a:t>
            </a: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«Вернусь- хорошо бы пошить, почитать…</a:t>
            </a: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 надо с уборкой возиться опять».</a:t>
            </a: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ты совершаешь весёлое чудо-</a:t>
            </a: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 засверкал, просияла посуда.</a:t>
            </a: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ахнула мама, вернувшись домой:</a:t>
            </a:r>
          </a:p>
          <a:p>
            <a:pPr>
              <a:buFontTx/>
              <a:buChar char="-"/>
            </a:pP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 это как в сказке! Волшебник ты мой! </a:t>
            </a:r>
          </a:p>
          <a:p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(С. </a:t>
            </a:r>
            <a:r>
              <a:rPr lang="ru-RU" sz="1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Погореловский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275367" y="2286000"/>
            <a:ext cx="6868633" cy="4572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1000" y="15240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В верном материнском сердце никогда  не гаснет любовь к своим детям. На протяжении всей своей жизни мама будет заботиться о вас, оберегать, давать советы, учить быть мудрыми. Подрастая, вы можете помогать своим мамам, выполняя часть работы по дому. А что по дому  делаете вы, ребята, как вы помогаете своим мамам?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Игра: «Добавь словечко».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905000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Помогать я маме буду,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Быстро вымою ……..   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/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Я люблю трудиться,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Не люблю лениться,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Сам сумею ровно, гладко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Застелить свою ……..   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/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Я, конечно же, не прочь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Своей мамочке помочь,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Встану рано поутру,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Всё в квартире ………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/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Чтобы спорилась работа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По прополке огорода,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Перестала я играть,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Пошла маме ……..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6211669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Молодцы, ребята, вы знаете, как можно помочь своим мамам. А помогать нужно. Ведь на хрупких плечах мамы лежит столько разных дел. </a:t>
            </a:r>
            <a:endParaRPr lang="ru-RU" sz="1600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ilot.spb.ru/userfiles/s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81213"/>
            <a:ext cx="8991600" cy="477678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2400" y="152400"/>
            <a:ext cx="899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Физкультминутка «С мамой можно всё на свете!»  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     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Знают папы, знают дети,  С мамой можно всё на свете –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(шагают на месте)</a:t>
            </a: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Можно с мамой поскакать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,(скачут через скакалку)  </a:t>
            </a: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           Можно в прятки поиграть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,(закрывают ладонями глаза)</a:t>
            </a: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Можно в танце покружиться, (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кружатся вокруг себя)         </a:t>
            </a: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на лыжах прокатиться,(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имитируют лыжный шаг)</a:t>
            </a: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Можно в мячик поиграть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,(отбивают мяч от пола) 	</a:t>
            </a: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И снежками пострелять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,(целятся в броске)</a:t>
            </a: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Можно обруч покрутить, 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(круговые движения бедер)           </a:t>
            </a: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Можно резать, красить, шить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(имитируют руками)</a:t>
            </a: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Шариков воздушных связку можно с мамочкой надуть, 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(надувают шары)</a:t>
            </a: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от счастья обессилев, на плече её уснуть.  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(закрывают глаза,  ладошки под щёчку)</a:t>
            </a:r>
            <a:endParaRPr lang="ru-RU" sz="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0"/>
            <a:ext cx="8763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Каждая женщина хочет выглядеть хорошо, это известно всем. Поэтому каждая женщина любит украшения и красивые дополнения к одежде. И ваши мамы не исключение!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Сейчас мы с вами будем отгадывать загадки на эту тему.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ЗАГАДКИ: </a:t>
            </a:r>
          </a:p>
          <a:p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Шёлковый кусочек ткани</a:t>
            </a:r>
            <a:b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Видеть всем вам довелось,</a:t>
            </a:r>
            <a:b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Обвивает маме шею,</a:t>
            </a:r>
            <a:b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Оттеняет цвет волос.      (Платок)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маминой шкатулке</a:t>
            </a:r>
            <a:b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они всегда,</a:t>
            </a:r>
            <a:b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Нанизаны на ниточку – </a:t>
            </a:r>
            <a:b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Такая красота!                (Бусы)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Край её зовут полями,</a:t>
            </a:r>
            <a:b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Верх украшен весь цветами,</a:t>
            </a:r>
            <a:b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Может бантик сбоку быть,</a:t>
            </a:r>
            <a:b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Мамы любят их носить.             (Шляпа)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  всегда бывает пара,</a:t>
            </a:r>
            <a:b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Стоят, скажем так,  не мало,</a:t>
            </a:r>
            <a:b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Цветом радуги играют,</a:t>
            </a:r>
            <a:b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ушках маминых сверкают.     (Серьги)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Лежит в шкатулочке на дне,</a:t>
            </a:r>
            <a:b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нём камушки на ободке.</a:t>
            </a:r>
            <a:b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если праздник на дворе,</a:t>
            </a:r>
            <a:b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Сидит на маминой руке.        (Браслет)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с этим заданием вы справились! Молодцы!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99px.ru/sstorage/56/2014/12/image_56291214223205985697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395587"/>
            <a:ext cx="4591050" cy="5462414"/>
          </a:xfrm>
          <a:prstGeom prst="rect">
            <a:avLst/>
          </a:prstGeom>
          <a:noFill/>
        </p:spPr>
      </p:pic>
      <p:pic>
        <p:nvPicPr>
          <p:cNvPr id="4104" name="Picture 8" descr="http://img0.liveinternet.ru/images/attach/d/1/130/889/130889362_blue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4050">
            <a:off x="6138507" y="3649759"/>
            <a:ext cx="1108718" cy="731722"/>
          </a:xfrm>
          <a:prstGeom prst="rect">
            <a:avLst/>
          </a:prstGeom>
          <a:noFill/>
        </p:spPr>
      </p:pic>
      <p:pic>
        <p:nvPicPr>
          <p:cNvPr id="4106" name="Picture 10" descr="http://img1.liveinternet.ru/images/attach/c/7/94/731/94731709_large_YUvelirnuye_ukrasheniya_na_prozrachnom_sloe__39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048000"/>
            <a:ext cx="457200" cy="457200"/>
          </a:xfrm>
          <a:prstGeom prst="rect">
            <a:avLst/>
          </a:prstGeom>
          <a:noFill/>
        </p:spPr>
      </p:pic>
      <p:pic>
        <p:nvPicPr>
          <p:cNvPr id="8" name="Picture 8" descr="http://img0.liveinternet.ru/images/attach/d/1/130/889/130889362_blue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874832">
            <a:off x="5766029" y="5372178"/>
            <a:ext cx="515034" cy="348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fs1.ppt4web.ru/images/2637/97214/640/img10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 bwMode="auto">
          <a:xfrm>
            <a:off x="4191000" y="3505200"/>
            <a:ext cx="1828800" cy="33528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600" y="152400"/>
            <a:ext cx="876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  «Мамины профессии».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игры. Педагог называет профессию в мужском роде, а детям нужно назвать эту же профессию в женском роде. 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– учительница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художник – художница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ткач – ткачиха 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портной – портниха 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врач –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врач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   (это на сообразительность) 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писатель – писательница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поэт – поэтесса 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спортсмен – спортсменка 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разведчик - разведчица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продавец – продавщица 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актёр – актриса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журналист – журналистка 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 – воспитательница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пианист – пианистка 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барабанщик – барабанщица 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певец – певица 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археолог –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археолог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(на сообразительность)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static.chance.ru/sites/default/files/styles/big_photo_gallery/public/images/0001-001-Znakomim-detej-s-professijami.jpg?itok=dA_VCiEx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43601" y="4246345"/>
            <a:ext cx="3200400" cy="2459255"/>
          </a:xfrm>
          <a:prstGeom prst="rect">
            <a:avLst/>
          </a:prstGeom>
          <a:noFill/>
        </p:spPr>
      </p:pic>
      <p:pic>
        <p:nvPicPr>
          <p:cNvPr id="3078" name="Picture 6" descr="http://cdn2.imgbb.ru/user/174/1747695/201502/44af704e7c51eef325bf06b4ef192c1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1600200"/>
            <a:ext cx="1927578" cy="2813222"/>
          </a:xfrm>
          <a:prstGeom prst="rect">
            <a:avLst/>
          </a:prstGeom>
          <a:noFill/>
        </p:spPr>
      </p:pic>
      <p:pic>
        <p:nvPicPr>
          <p:cNvPr id="3082" name="Picture 10" descr="http://tse2.mm.bing.net/th?id=OIP.M3291de4e094ff9924eb70608212c804eo0"/>
          <p:cNvPicPr>
            <a:picLocks noChangeAspect="1" noChangeArrowheads="1"/>
          </p:cNvPicPr>
          <p:nvPr/>
        </p:nvPicPr>
        <p:blipFill>
          <a:blip r:embed="rId5" cstate="print"/>
          <a:srcRect b="1"/>
          <a:stretch>
            <a:fillRect/>
          </a:stretch>
        </p:blipFill>
        <p:spPr bwMode="auto">
          <a:xfrm>
            <a:off x="4343400" y="990600"/>
            <a:ext cx="22352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335846"/>
            <a:ext cx="8001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Стихотворение «Мама заболела»                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Хамаль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Гелла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это мама у нас заболела?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Вроде сосулек студёных не ела,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приходила в снегу по колено?..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принесу для камина полено,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брошу в очаг – станет маме теплее.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Мама, давай, поправляйся скорее.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Прыгать, шуметь, кувыркаться не буду,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Суп разогрею, помою посуду.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Мёд и малину в стакане смешаю – 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Мамочка, выпей волшебного чаю!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Хочешь, прочту интересную книжку?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Хочешь, как градусник, лягу под мышку?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Спи, я потом…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………. ещё пол подотру…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здоровой вставай поутру.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Подумайте и скажите, как автор относится к своей маме?  А как вы повели бы себя в такой ситуации?  </a:t>
            </a:r>
            <a:endParaRPr lang="ru-RU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hvzvezda.ru/images/photos/medium/article818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00600" y="2667000"/>
            <a:ext cx="4154854" cy="2689449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306</Words>
  <Application>Microsoft Office PowerPoint</Application>
  <PresentationFormat>Экран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Владелец</cp:lastModifiedBy>
  <cp:revision>159</cp:revision>
  <dcterms:created xsi:type="dcterms:W3CDTF">2016-11-24T08:53:00Z</dcterms:created>
  <dcterms:modified xsi:type="dcterms:W3CDTF">2022-11-20T10:57:20Z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1173842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